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9" r:id="rId5"/>
    <p:sldId id="271" r:id="rId6"/>
    <p:sldId id="270" r:id="rId7"/>
    <p:sldId id="264" r:id="rId8"/>
    <p:sldId id="261" r:id="rId9"/>
    <p:sldId id="262" r:id="rId10"/>
    <p:sldId id="292" r:id="rId11"/>
    <p:sldId id="274" r:id="rId12"/>
    <p:sldId id="276" r:id="rId13"/>
    <p:sldId id="278" r:id="rId14"/>
    <p:sldId id="277" r:id="rId15"/>
    <p:sldId id="279" r:id="rId16"/>
    <p:sldId id="280" r:id="rId17"/>
    <p:sldId id="281" r:id="rId18"/>
    <p:sldId id="265" r:id="rId19"/>
    <p:sldId id="286" r:id="rId20"/>
    <p:sldId id="287" r:id="rId21"/>
    <p:sldId id="288" r:id="rId22"/>
    <p:sldId id="289" r:id="rId23"/>
    <p:sldId id="290" r:id="rId24"/>
    <p:sldId id="291" r:id="rId25"/>
    <p:sldId id="273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5179"/>
  </p:normalViewPr>
  <p:slideViewPr>
    <p:cSldViewPr snapToGrid="0" snapToObjects="1">
      <p:cViewPr varScale="1">
        <p:scale>
          <a:sx n="85" d="100"/>
          <a:sy n="85" d="100"/>
        </p:scale>
        <p:origin x="20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288E7-F8E7-9849-A250-05F3AFCD1CA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6CE66-7F9D-7D42-9995-5B788837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Bnv-UZa8Ay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09059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43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01" y="-414092"/>
            <a:ext cx="11549820" cy="124446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IcyPy</a:t>
            </a:r>
            <a:r>
              <a:rPr lang="en-US" dirty="0" smtClean="0"/>
              <a:t>: Big data tools for satellite imagery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381470"/>
            <a:ext cx="7905851" cy="147653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Ben Hudson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UW APL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4/5/2016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Earth Engine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languages to interact with</a:t>
            </a:r>
          </a:p>
          <a:p>
            <a:pPr lvl="1"/>
            <a:r>
              <a:rPr lang="en-US" dirty="0" smtClean="0"/>
              <a:t>JavaScript (more mature)</a:t>
            </a:r>
          </a:p>
          <a:p>
            <a:pPr lvl="1"/>
            <a:r>
              <a:rPr lang="en-US" dirty="0" smtClean="0"/>
              <a:t>Python (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  <a:endParaRPr lang="en-US" dirty="0"/>
          </a:p>
        </p:txBody>
      </p:sp>
      <p:pic>
        <p:nvPicPr>
          <p:cNvPr id="4" name="Picture 3" descr="Mmw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2130" y="1359697"/>
            <a:ext cx="2540000" cy="2540000"/>
          </a:xfrm>
          <a:prstGeom prst="rect">
            <a:avLst/>
          </a:prstGeom>
        </p:spPr>
      </p:pic>
      <p:pic>
        <p:nvPicPr>
          <p:cNvPr id="5" name="Picture 4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821" y="321113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5 at 11.51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5821" y="348157"/>
            <a:ext cx="3252962" cy="1196959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Global scale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04" y="6091005"/>
            <a:ext cx="10515600" cy="49052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earthenginepartners.appspot.com</a:t>
            </a:r>
            <a:r>
              <a:rPr lang="en-US" dirty="0">
                <a:solidFill>
                  <a:srgbClr val="FFFFFF"/>
                </a:solidFill>
              </a:rPr>
              <a:t>/science-2013-global-forest</a:t>
            </a:r>
          </a:p>
        </p:txBody>
      </p:sp>
    </p:spTree>
    <p:extLst>
      <p:ext uri="{BB962C8B-B14F-4D97-AF65-F5344CB8AC3E}">
        <p14:creationId xmlns:p14="http://schemas.microsoft.com/office/powerpoint/2010/main" val="1008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4-05 at 12.03.4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7" b="-4317"/>
          <a:stretch>
            <a:fillRect/>
          </a:stretch>
        </p:blipFill>
        <p:spPr>
          <a:xfrm>
            <a:off x="0" y="89904"/>
            <a:ext cx="12192000" cy="6768096"/>
          </a:xfrm>
        </p:spPr>
      </p:pic>
      <p:sp>
        <p:nvSpPr>
          <p:cNvPr id="5" name="TextBox 4"/>
          <p:cNvSpPr txBox="1"/>
          <p:nvPr/>
        </p:nvSpPr>
        <p:spPr>
          <a:xfrm>
            <a:off x="0" y="5911197"/>
            <a:ext cx="739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code.earthengine.google.com</a:t>
            </a:r>
            <a:r>
              <a:rPr lang="en-US" dirty="0">
                <a:solidFill>
                  <a:schemeClr val="bg1"/>
                </a:solidFill>
              </a:rPr>
              <a:t>/8b0de847f00aaec7fa6e6de08ddb7ca2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unit is an image/image collection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useful unit is an image collection</a:t>
            </a:r>
          </a:p>
          <a:p>
            <a:r>
              <a:rPr lang="en-US" dirty="0" smtClean="0"/>
              <a:t>LE7_L1T_TOA  is the Landsat 7 Top of the Atmosphere reflectance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Filters can be applied as needed </a:t>
            </a:r>
          </a:p>
        </p:txBody>
      </p:sp>
      <p:pic>
        <p:nvPicPr>
          <p:cNvPr id="4" name="Picture 3" descr="Screen Shot 2016-04-05 at 12.0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909" y="3026248"/>
            <a:ext cx="7848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mapped onto image collections </a:t>
            </a:r>
            <a:endParaRPr lang="en-US" dirty="0"/>
          </a:p>
        </p:txBody>
      </p:sp>
      <p:pic>
        <p:nvPicPr>
          <p:cNvPr id="4" name="Content Placeholder 3" descr="Screen Shot 2016-04-05 at 12.04.43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2021" r="-72021"/>
          <a:stretch>
            <a:fillRect/>
          </a:stretch>
        </p:blipFill>
        <p:spPr>
          <a:xfrm>
            <a:off x="-2308848" y="1825625"/>
            <a:ext cx="10515600" cy="4351338"/>
          </a:xfrm>
        </p:spPr>
      </p:pic>
      <p:pic>
        <p:nvPicPr>
          <p:cNvPr id="6" name="Picture 5" descr="Screen Shot 2016-04-05 at 12.10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485" y="1690688"/>
            <a:ext cx="5906533" cy="174349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547532" y="4091758"/>
            <a:ext cx="6186460" cy="208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Function --&gt; map</a:t>
            </a:r>
          </a:p>
          <a:p>
            <a:r>
              <a:rPr lang="en-US" dirty="0" smtClean="0"/>
              <a:t>Built in methods such as median</a:t>
            </a:r>
          </a:p>
        </p:txBody>
      </p:sp>
    </p:spTree>
    <p:extLst>
      <p:ext uri="{BB962C8B-B14F-4D97-AF65-F5344CB8AC3E}">
        <p14:creationId xmlns:p14="http://schemas.microsoft.com/office/powerpoint/2010/main" val="4904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</a:t>
            </a:r>
            <a:endParaRPr lang="en-US" dirty="0"/>
          </a:p>
        </p:txBody>
      </p:sp>
      <p:pic>
        <p:nvPicPr>
          <p:cNvPr id="4" name="Content Placeholder 3" descr="Screen Shot 2016-04-05 at 12.12.01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38" b="2028"/>
          <a:stretch/>
        </p:blipFill>
        <p:spPr>
          <a:xfrm>
            <a:off x="388622" y="1865512"/>
            <a:ext cx="10515600" cy="1168754"/>
          </a:xfrm>
        </p:spPr>
      </p:pic>
      <p:pic>
        <p:nvPicPr>
          <p:cNvPr id="5" name="Picture 4" descr="Screen Shot 2016-04-05 at 12.12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790" y="189112"/>
            <a:ext cx="4219555" cy="1676400"/>
          </a:xfrm>
          <a:prstGeom prst="rect">
            <a:avLst/>
          </a:prstGeom>
        </p:spPr>
      </p:pic>
      <p:pic>
        <p:nvPicPr>
          <p:cNvPr id="6" name="Picture 5" descr="Screen Shot 2016-04-05 at 12.14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5" y="3232102"/>
            <a:ext cx="11772470" cy="33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version control</a:t>
            </a:r>
            <a:endParaRPr lang="en-US" dirty="0"/>
          </a:p>
        </p:txBody>
      </p:sp>
      <p:pic>
        <p:nvPicPr>
          <p:cNvPr id="4" name="Picture 3" descr="Screen Shot 2016-04-05 at 12.1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356" y="1348562"/>
            <a:ext cx="6315205" cy="5273439"/>
          </a:xfrm>
          <a:prstGeom prst="rect">
            <a:avLst/>
          </a:prstGeom>
        </p:spPr>
      </p:pic>
      <p:pic>
        <p:nvPicPr>
          <p:cNvPr id="5" name="Picture 4" descr="Screen Shot 2016-04-05 at 12.1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4" y="1348562"/>
            <a:ext cx="5150532" cy="24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Portable to other parts of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5584" cy="4351338"/>
          </a:xfrm>
        </p:spPr>
        <p:txBody>
          <a:bodyPr/>
          <a:lstStyle/>
          <a:p>
            <a:r>
              <a:rPr lang="en-US" dirty="0" smtClean="0"/>
              <a:t>Explore collaboration/future field work in the Canadian Yukon with very minor changes to code</a:t>
            </a:r>
            <a:endParaRPr lang="en-US" dirty="0"/>
          </a:p>
        </p:txBody>
      </p:sp>
      <p:pic>
        <p:nvPicPr>
          <p:cNvPr id="4" name="Picture 3" descr="Screen Shot 2016-04-05 at 12.53.0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166" y="1690688"/>
            <a:ext cx="605429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6132" y="-168571"/>
            <a:ext cx="4405868" cy="7159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+ </a:t>
            </a:r>
            <a:r>
              <a:rPr lang="en-US" dirty="0" err="1" smtClean="0"/>
              <a:t>Dask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Google Earth engine does not communicate</a:t>
            </a:r>
          </a:p>
          <a:p>
            <a:pPr marL="0" indent="0">
              <a:buNone/>
            </a:pPr>
            <a:r>
              <a:rPr lang="en-US" dirty="0" smtClean="0"/>
              <a:t>between tiles </a:t>
            </a:r>
          </a:p>
          <a:p>
            <a:r>
              <a:rPr lang="en-US" dirty="0" smtClean="0"/>
              <a:t>Hydrologic flow routing requires a recursive search</a:t>
            </a:r>
          </a:p>
          <a:p>
            <a:pPr marL="0" indent="0">
              <a:buNone/>
            </a:pPr>
            <a:r>
              <a:rPr lang="en-US" dirty="0" smtClean="0"/>
              <a:t>From an outlet to the highest headwaters</a:t>
            </a:r>
          </a:p>
          <a:p>
            <a:r>
              <a:rPr lang="en-US" dirty="0" smtClean="0"/>
              <a:t>Converting old code</a:t>
            </a:r>
          </a:p>
          <a:p>
            <a:r>
              <a:rPr lang="en-US" dirty="0" smtClean="0"/>
              <a:t>Needed C+ library not compatible</a:t>
            </a:r>
          </a:p>
          <a:p>
            <a:r>
              <a:rPr lang="en-US" b="1" dirty="0" smtClean="0"/>
              <a:t>Goal: Create probability </a:t>
            </a:r>
            <a:r>
              <a:rPr lang="en-US" b="1" dirty="0"/>
              <a:t>b</a:t>
            </a:r>
            <a:r>
              <a:rPr lang="en-US" b="1" dirty="0" smtClean="0"/>
              <a:t>ased maps of where the </a:t>
            </a:r>
          </a:p>
          <a:p>
            <a:pPr marL="0" indent="0">
              <a:buNone/>
            </a:pPr>
            <a:r>
              <a:rPr lang="en-US" b="1" dirty="0" smtClean="0"/>
              <a:t>water flowing out of the Greenland ice sheet comes</a:t>
            </a:r>
          </a:p>
          <a:p>
            <a:pPr marL="0" indent="0">
              <a:buNone/>
            </a:pPr>
            <a:r>
              <a:rPr lang="en-US" b="1" dirty="0" smtClean="0"/>
              <a:t>From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1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equation…</a:t>
            </a:r>
            <a:endParaRPr lang="en-US" dirty="0"/>
          </a:p>
        </p:txBody>
      </p:sp>
      <p:pic>
        <p:nvPicPr>
          <p:cNvPr id="4" name="Picture 3" descr="Surfac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92" y="11824955"/>
            <a:ext cx="4389120" cy="5916706"/>
          </a:xfrm>
          <a:prstGeom prst="rect">
            <a:avLst/>
          </a:prstGeom>
        </p:spPr>
      </p:pic>
      <p:pic>
        <p:nvPicPr>
          <p:cNvPr id="5" name="Picture 4" descr="b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612" y="11824955"/>
            <a:ext cx="4389120" cy="5916706"/>
          </a:xfrm>
          <a:prstGeom prst="rect">
            <a:avLst/>
          </a:prstGeom>
        </p:spPr>
      </p:pic>
      <p:pic>
        <p:nvPicPr>
          <p:cNvPr id="6" name="Picture 5" descr="Errorb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732" y="11824955"/>
            <a:ext cx="4389120" cy="591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1266" y="18234864"/>
            <a:ext cx="8975705" cy="4813248"/>
          </a:xfrm>
          <a:prstGeom prst="rect">
            <a:avLst/>
          </a:prstGeom>
          <a:noFill/>
        </p:spPr>
        <p:txBody>
          <a:bodyPr wrap="square" lIns="72777" tIns="36389" rIns="72777" bIns="36389" rtlCol="0">
            <a:spAutoFit/>
          </a:bodyPr>
          <a:lstStyle/>
          <a:p>
            <a:r>
              <a:rPr lang="en-US" sz="2800" dirty="0" smtClean="0"/>
              <a:t>To define a hydrologic catchment I </a:t>
            </a:r>
            <a:r>
              <a:rPr lang="en-US" sz="2800" dirty="0"/>
              <a:t>define contributing on-ice catchments to each outlet based on calculations of the local hydrostatic pressure field </a:t>
            </a:r>
            <a:r>
              <a:rPr lang="en-US" sz="2800" dirty="0" smtClean="0"/>
              <a:t>(Lewis </a:t>
            </a:r>
            <a:r>
              <a:rPr lang="en-US" sz="2800" dirty="0"/>
              <a:t>and Smith, 2009; Cuffey and Patterson, 2010). To calculate the hydraulic potentiometric surface, φ, we use the </a:t>
            </a:r>
            <a:r>
              <a:rPr lang="en-US" sz="2800" dirty="0" smtClean="0"/>
              <a:t>basal </a:t>
            </a:r>
            <a:r>
              <a:rPr lang="en-US" sz="2800" dirty="0"/>
              <a:t>topography, </a:t>
            </a:r>
            <a:r>
              <a:rPr lang="en-US" sz="2800" i="1" dirty="0"/>
              <a:t>z</a:t>
            </a:r>
            <a:r>
              <a:rPr lang="en-US" sz="2800" i="1" baseline="-25000" dirty="0"/>
              <a:t>bed</a:t>
            </a:r>
            <a:r>
              <a:rPr lang="en-US" sz="2800" dirty="0"/>
              <a:t>, and ice surface topography data, z</a:t>
            </a:r>
            <a:r>
              <a:rPr lang="en-US" sz="2800" baseline="-25000" dirty="0"/>
              <a:t>ice</a:t>
            </a:r>
            <a:r>
              <a:rPr lang="en-US" sz="2800" dirty="0"/>
              <a:t> (Morlighem et al. 2014). </a:t>
            </a:r>
          </a:p>
          <a:p>
            <a:r>
              <a:rPr lang="en-US" sz="2800" dirty="0"/>
              <a:t> </a:t>
            </a:r>
          </a:p>
          <a:p>
            <a:r>
              <a:rPr lang="en-US" sz="2800" i="1" dirty="0" smtClean="0"/>
              <a:t>	φ = ρ g (</a:t>
            </a:r>
            <a:r>
              <a:rPr lang="en-US" sz="2800" i="1" dirty="0"/>
              <a:t>z</a:t>
            </a:r>
            <a:r>
              <a:rPr lang="en-US" sz="2800" i="1" baseline="-25000" dirty="0"/>
              <a:t>ice</a:t>
            </a:r>
            <a:r>
              <a:rPr lang="en-US" sz="2800" i="1" dirty="0"/>
              <a:t>+</a:t>
            </a:r>
            <a:r>
              <a:rPr lang="en-US" sz="2800" i="1" dirty="0" smtClean="0"/>
              <a:t>0.1 z</a:t>
            </a:r>
            <a:r>
              <a:rPr lang="en-US" sz="2800" i="1" baseline="-25000" dirty="0" smtClean="0"/>
              <a:t>bed</a:t>
            </a:r>
            <a:r>
              <a:rPr lang="en-US" sz="2800" i="1" dirty="0" smtClean="0"/>
              <a:t>)</a:t>
            </a:r>
            <a:r>
              <a:rPr lang="en-US" sz="2800" dirty="0"/>
              <a:t>		</a:t>
            </a:r>
            <a:r>
              <a:rPr lang="en-US" sz="2800" dirty="0" smtClean="0"/>
              <a:t>Eq</a:t>
            </a:r>
            <a:r>
              <a:rPr lang="en-US" sz="2800" dirty="0"/>
              <a:t>. </a:t>
            </a:r>
            <a:r>
              <a:rPr lang="en-US" sz="2800" dirty="0" smtClean="0"/>
              <a:t>(1)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Where </a:t>
            </a:r>
            <a:r>
              <a:rPr lang="en-US" sz="2800" i="1" dirty="0" smtClean="0"/>
              <a:t>ρ</a:t>
            </a:r>
            <a:r>
              <a:rPr lang="en-US" sz="2800" dirty="0" smtClean="0"/>
              <a:t> is the density of ice and</a:t>
            </a:r>
            <a:r>
              <a:rPr lang="en-US" sz="2800" i="1" dirty="0" smtClean="0"/>
              <a:t> g </a:t>
            </a:r>
            <a:r>
              <a:rPr lang="en-US" sz="2800" dirty="0" smtClean="0"/>
              <a:t>is acceleration due to gravity.</a:t>
            </a:r>
          </a:p>
        </p:txBody>
      </p:sp>
      <p:pic>
        <p:nvPicPr>
          <p:cNvPr id="8" name="Picture 7" descr="Basins_clean_border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50" y="17661740"/>
            <a:ext cx="4389120" cy="5916706"/>
          </a:xfrm>
          <a:prstGeom prst="rect">
            <a:avLst/>
          </a:prstGeom>
        </p:spPr>
      </p:pic>
      <p:pic>
        <p:nvPicPr>
          <p:cNvPr id="9" name="Picture 8" descr="Surfac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92" y="11977355"/>
            <a:ext cx="4389120" cy="5916706"/>
          </a:xfrm>
          <a:prstGeom prst="rect">
            <a:avLst/>
          </a:prstGeom>
        </p:spPr>
      </p:pic>
      <p:pic>
        <p:nvPicPr>
          <p:cNvPr id="10" name="Picture 9" descr="b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012" y="11977355"/>
            <a:ext cx="4389120" cy="5916706"/>
          </a:xfrm>
          <a:prstGeom prst="rect">
            <a:avLst/>
          </a:prstGeom>
        </p:spPr>
      </p:pic>
      <p:pic>
        <p:nvPicPr>
          <p:cNvPr id="11" name="Picture 10" descr="Errorb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132" y="11977355"/>
            <a:ext cx="4389120" cy="59167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03666" y="18387264"/>
            <a:ext cx="8975705" cy="4813248"/>
          </a:xfrm>
          <a:prstGeom prst="rect">
            <a:avLst/>
          </a:prstGeom>
          <a:noFill/>
        </p:spPr>
        <p:txBody>
          <a:bodyPr wrap="square" lIns="72777" tIns="36389" rIns="72777" bIns="36389" rtlCol="0">
            <a:spAutoFit/>
          </a:bodyPr>
          <a:lstStyle/>
          <a:p>
            <a:r>
              <a:rPr lang="en-US" sz="2800" dirty="0" smtClean="0"/>
              <a:t>To define a hydrologic catchment I </a:t>
            </a:r>
            <a:r>
              <a:rPr lang="en-US" sz="2800" dirty="0"/>
              <a:t>define contributing on-ice catchments to each outlet based on calculations of the local hydrostatic pressure field </a:t>
            </a:r>
            <a:r>
              <a:rPr lang="en-US" sz="2800" dirty="0" smtClean="0"/>
              <a:t>(Lewis </a:t>
            </a:r>
            <a:r>
              <a:rPr lang="en-US" sz="2800" dirty="0"/>
              <a:t>and Smith, 2009; Cuffey and Patterson, 2010). To calculate the hydraulic potentiometric surface, φ, we use the </a:t>
            </a:r>
            <a:r>
              <a:rPr lang="en-US" sz="2800" dirty="0" smtClean="0"/>
              <a:t>basal </a:t>
            </a:r>
            <a:r>
              <a:rPr lang="en-US" sz="2800" dirty="0"/>
              <a:t>topography, </a:t>
            </a:r>
            <a:r>
              <a:rPr lang="en-US" sz="2800" i="1" dirty="0"/>
              <a:t>z</a:t>
            </a:r>
            <a:r>
              <a:rPr lang="en-US" sz="2800" i="1" baseline="-25000" dirty="0"/>
              <a:t>bed</a:t>
            </a:r>
            <a:r>
              <a:rPr lang="en-US" sz="2800" dirty="0"/>
              <a:t>, and ice surface topography data, z</a:t>
            </a:r>
            <a:r>
              <a:rPr lang="en-US" sz="2800" baseline="-25000" dirty="0"/>
              <a:t>ice</a:t>
            </a:r>
            <a:r>
              <a:rPr lang="en-US" sz="2800" dirty="0"/>
              <a:t> (Morlighem et al. 2014). </a:t>
            </a:r>
          </a:p>
          <a:p>
            <a:r>
              <a:rPr lang="en-US" sz="2800" dirty="0"/>
              <a:t> </a:t>
            </a:r>
          </a:p>
          <a:p>
            <a:r>
              <a:rPr lang="en-US" sz="2800" i="1" dirty="0" smtClean="0"/>
              <a:t>	φ = ρ g (</a:t>
            </a:r>
            <a:r>
              <a:rPr lang="en-US" sz="2800" i="1" dirty="0"/>
              <a:t>z</a:t>
            </a:r>
            <a:r>
              <a:rPr lang="en-US" sz="2800" i="1" baseline="-25000" dirty="0"/>
              <a:t>ice</a:t>
            </a:r>
            <a:r>
              <a:rPr lang="en-US" sz="2800" i="1" dirty="0"/>
              <a:t>+</a:t>
            </a:r>
            <a:r>
              <a:rPr lang="en-US" sz="2800" i="1" dirty="0" smtClean="0"/>
              <a:t>0.1 z</a:t>
            </a:r>
            <a:r>
              <a:rPr lang="en-US" sz="2800" i="1" baseline="-25000" dirty="0" smtClean="0"/>
              <a:t>bed</a:t>
            </a:r>
            <a:r>
              <a:rPr lang="en-US" sz="2800" i="1" dirty="0" smtClean="0"/>
              <a:t>)</a:t>
            </a:r>
            <a:r>
              <a:rPr lang="en-US" sz="2800" dirty="0"/>
              <a:t>		</a:t>
            </a:r>
            <a:r>
              <a:rPr lang="en-US" sz="2800" dirty="0" smtClean="0"/>
              <a:t>Eq</a:t>
            </a:r>
            <a:r>
              <a:rPr lang="en-US" sz="2800" dirty="0"/>
              <a:t>. </a:t>
            </a:r>
            <a:r>
              <a:rPr lang="en-US" sz="2800" dirty="0" smtClean="0"/>
              <a:t>(1)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Where </a:t>
            </a:r>
            <a:r>
              <a:rPr lang="en-US" sz="2800" i="1" dirty="0" smtClean="0"/>
              <a:t>ρ</a:t>
            </a:r>
            <a:r>
              <a:rPr lang="en-US" sz="2800" dirty="0" smtClean="0"/>
              <a:t> is the density of ice and</a:t>
            </a:r>
            <a:r>
              <a:rPr lang="en-US" sz="2800" i="1" dirty="0" smtClean="0"/>
              <a:t> g </a:t>
            </a:r>
            <a:r>
              <a:rPr lang="en-US" sz="2800" dirty="0" smtClean="0"/>
              <a:t>is acceleration due to gravity.</a:t>
            </a:r>
          </a:p>
        </p:txBody>
      </p:sp>
      <p:pic>
        <p:nvPicPr>
          <p:cNvPr id="13" name="Picture 12" descr="Basins_clean_border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50" y="17814140"/>
            <a:ext cx="4389120" cy="5916706"/>
          </a:xfrm>
          <a:prstGeom prst="rect">
            <a:avLst/>
          </a:prstGeom>
        </p:spPr>
      </p:pic>
      <p:pic>
        <p:nvPicPr>
          <p:cNvPr id="14" name="Picture 13" descr="Surfac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77965" y="-1893717"/>
            <a:ext cx="3105284" cy="4186045"/>
          </a:xfrm>
          <a:prstGeom prst="rect">
            <a:avLst/>
          </a:prstGeom>
        </p:spPr>
      </p:pic>
      <p:pic>
        <p:nvPicPr>
          <p:cNvPr id="15" name="Picture 14" descr="bed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666" y="3378682"/>
            <a:ext cx="2585075" cy="3484783"/>
          </a:xfrm>
          <a:prstGeom prst="rect">
            <a:avLst/>
          </a:prstGeom>
        </p:spPr>
      </p:pic>
      <p:pic>
        <p:nvPicPr>
          <p:cNvPr id="16" name="Picture 15" descr="Errorbed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028" y="558586"/>
            <a:ext cx="4341410" cy="58523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322" y="1573045"/>
            <a:ext cx="4272944" cy="3459031"/>
          </a:xfrm>
          <a:prstGeom prst="rect">
            <a:avLst/>
          </a:prstGeom>
          <a:noFill/>
        </p:spPr>
        <p:txBody>
          <a:bodyPr wrap="square" lIns="72777" tIns="36389" rIns="72777" bIns="36389" rtlCol="0">
            <a:spAutoFit/>
          </a:bodyPr>
          <a:lstStyle/>
          <a:p>
            <a:r>
              <a:rPr lang="en-US" sz="2000" kern="1200" dirty="0" smtClean="0"/>
              <a:t>To </a:t>
            </a:r>
            <a:r>
              <a:rPr lang="en-US" sz="2000" kern="1200" dirty="0"/>
              <a:t>calculate the hydraulic potentiometric surface, φ, we use the </a:t>
            </a:r>
            <a:r>
              <a:rPr lang="en-US" sz="2000" kern="1200" dirty="0" smtClean="0"/>
              <a:t>basal </a:t>
            </a:r>
            <a:r>
              <a:rPr lang="en-US" sz="2000" kern="1200" dirty="0"/>
              <a:t>topography, </a:t>
            </a:r>
            <a:r>
              <a:rPr lang="en-US" sz="2000" i="1" kern="1200" dirty="0"/>
              <a:t>z</a:t>
            </a:r>
            <a:r>
              <a:rPr lang="en-US" sz="2000" i="1" kern="1200" baseline="-25000" dirty="0"/>
              <a:t>bed</a:t>
            </a:r>
            <a:r>
              <a:rPr lang="en-US" sz="2000" kern="1200" dirty="0"/>
              <a:t>, and ice surface topography data, z</a:t>
            </a:r>
            <a:r>
              <a:rPr lang="en-US" sz="2000" kern="1200" baseline="-25000" dirty="0"/>
              <a:t>ice</a:t>
            </a:r>
            <a:r>
              <a:rPr lang="en-US" sz="2000" kern="1200" dirty="0"/>
              <a:t> (Morlighem et al. 2014). </a:t>
            </a:r>
          </a:p>
          <a:p>
            <a:r>
              <a:rPr lang="en-US" sz="2000" kern="1200" dirty="0"/>
              <a:t> </a:t>
            </a:r>
          </a:p>
          <a:p>
            <a:r>
              <a:rPr lang="en-US" sz="2000" i="1" kern="1200" dirty="0" smtClean="0"/>
              <a:t>	φ = ρ g (</a:t>
            </a:r>
            <a:r>
              <a:rPr lang="en-US" sz="2000" i="1" kern="1200" dirty="0"/>
              <a:t>z</a:t>
            </a:r>
            <a:r>
              <a:rPr lang="en-US" sz="2000" i="1" kern="1200" baseline="-25000" dirty="0"/>
              <a:t>ice</a:t>
            </a:r>
            <a:r>
              <a:rPr lang="en-US" sz="2000" i="1" kern="1200" dirty="0"/>
              <a:t>+</a:t>
            </a:r>
            <a:r>
              <a:rPr lang="en-US" sz="2000" i="1" kern="1200" dirty="0" smtClean="0"/>
              <a:t>0.1 z</a:t>
            </a:r>
            <a:r>
              <a:rPr lang="en-US" sz="2000" i="1" kern="1200" baseline="-25000" dirty="0" smtClean="0"/>
              <a:t>bed</a:t>
            </a:r>
            <a:r>
              <a:rPr lang="en-US" sz="2000" i="1" kern="1200" dirty="0" smtClean="0"/>
              <a:t>)</a:t>
            </a:r>
            <a:r>
              <a:rPr lang="en-US" sz="2000" kern="1200" dirty="0"/>
              <a:t>		</a:t>
            </a:r>
            <a:r>
              <a:rPr lang="en-US" sz="2000" kern="1200" dirty="0" smtClean="0"/>
              <a:t>Eq</a:t>
            </a:r>
            <a:r>
              <a:rPr lang="en-US" sz="2000" kern="1200" dirty="0"/>
              <a:t>. </a:t>
            </a:r>
            <a:r>
              <a:rPr lang="en-US" sz="2000" kern="1200" dirty="0" smtClean="0"/>
              <a:t>(1)</a:t>
            </a:r>
            <a:endParaRPr lang="en-US" sz="2000" kern="1200" dirty="0"/>
          </a:p>
          <a:p>
            <a:endParaRPr lang="en-US" sz="2000" kern="1200" dirty="0" smtClean="0"/>
          </a:p>
          <a:p>
            <a:r>
              <a:rPr lang="en-US" sz="2000" kern="1200" dirty="0" smtClean="0"/>
              <a:t>Where </a:t>
            </a:r>
            <a:r>
              <a:rPr lang="en-US" sz="2000" i="1" kern="1200" dirty="0" smtClean="0"/>
              <a:t>ρ</a:t>
            </a:r>
            <a:r>
              <a:rPr lang="en-US" sz="2000" kern="1200" dirty="0" smtClean="0"/>
              <a:t> is the density of ice and</a:t>
            </a:r>
            <a:r>
              <a:rPr lang="en-US" sz="2000" i="1" kern="1200" dirty="0" smtClean="0"/>
              <a:t> g </a:t>
            </a:r>
            <a:r>
              <a:rPr lang="en-US" sz="2000" kern="1200" dirty="0" smtClean="0"/>
              <a:t>is acceleration due to gravity.</a:t>
            </a:r>
          </a:p>
        </p:txBody>
      </p:sp>
      <p:pic>
        <p:nvPicPr>
          <p:cNvPr id="18" name="Picture 17" descr="Surface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666" y="0"/>
            <a:ext cx="2585075" cy="34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problem: An abundance of satellite imagery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1092" cy="4351338"/>
          </a:xfrm>
        </p:spPr>
        <p:txBody>
          <a:bodyPr/>
          <a:lstStyle/>
          <a:p>
            <a:r>
              <a:rPr lang="en-US" dirty="0" smtClean="0"/>
              <a:t>The number of earth observing satellites continues to increase</a:t>
            </a:r>
          </a:p>
          <a:p>
            <a:pPr lvl="1"/>
            <a:r>
              <a:rPr lang="en-US" dirty="0" smtClean="0"/>
              <a:t>For example high latitudes are imaged at least daily by the MODIS sensor on Aqua and Terra satellites at 250 m resolution </a:t>
            </a:r>
          </a:p>
          <a:p>
            <a:pPr lvl="1"/>
            <a:r>
              <a:rPr lang="en-US" dirty="0" smtClean="0"/>
              <a:t>Landsat archive as of 2008 is free, dating back to 1972</a:t>
            </a:r>
          </a:p>
        </p:txBody>
      </p:sp>
      <p:pic>
        <p:nvPicPr>
          <p:cNvPr id="4" name="Picture 3" descr="Sketch_of_ERTS-1_renamed_Landsa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404" y="1690688"/>
            <a:ext cx="3292063" cy="4645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8404" y="6336156"/>
            <a:ext cx="108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Landsat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66823" cy="4351338"/>
          </a:xfrm>
        </p:spPr>
        <p:txBody>
          <a:bodyPr/>
          <a:lstStyle/>
          <a:p>
            <a:r>
              <a:rPr lang="en-US" dirty="0" smtClean="0"/>
              <a:t>Probability that water in river came from this section of the ice sheet</a:t>
            </a:r>
          </a:p>
          <a:p>
            <a:r>
              <a:rPr lang="en-US" dirty="0" smtClean="0"/>
              <a:t>Works well for individual scale</a:t>
            </a:r>
          </a:p>
          <a:p>
            <a:r>
              <a:rPr lang="en-US" dirty="0" smtClean="0"/>
              <a:t>Can it be scaled up to all of Greenland?</a:t>
            </a:r>
            <a:endParaRPr lang="en-US" dirty="0"/>
          </a:p>
        </p:txBody>
      </p:sp>
      <p:pic>
        <p:nvPicPr>
          <p:cNvPr id="4" name="Picture 3" descr="ROSES_figuresNK_Modifi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022" y="0"/>
            <a:ext cx="6886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used </a:t>
            </a:r>
            <a:endParaRPr lang="en-US" dirty="0"/>
          </a:p>
        </p:txBody>
      </p:sp>
      <p:pic>
        <p:nvPicPr>
          <p:cNvPr id="4" name="Picture 3" descr="Screen Shot 2016-04-05 at 1.16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25" y="1576351"/>
            <a:ext cx="8259086" cy="4705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015" y="646868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BDHudson</a:t>
            </a:r>
            <a:r>
              <a:rPr lang="en-US" dirty="0"/>
              <a:t>/</a:t>
            </a:r>
            <a:r>
              <a:rPr lang="en-US" dirty="0" err="1"/>
              <a:t>GreenlandBasins</a:t>
            </a:r>
            <a:r>
              <a:rPr lang="en-US" dirty="0"/>
              <a:t>/blob/master/</a:t>
            </a:r>
            <a:r>
              <a:rPr lang="en-US" dirty="0" err="1"/>
              <a:t>src</a:t>
            </a:r>
            <a:r>
              <a:rPr lang="en-US" dirty="0"/>
              <a:t>/STEP01B_Alternative_MakeBasins.py</a:t>
            </a:r>
          </a:p>
        </p:txBody>
      </p:sp>
    </p:spTree>
    <p:extLst>
      <p:ext uri="{BB962C8B-B14F-4D97-AF65-F5344CB8AC3E}">
        <p14:creationId xmlns:p14="http://schemas.microsoft.com/office/powerpoint/2010/main" val="33013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 had to clip before, can use </a:t>
            </a:r>
            <a:r>
              <a:rPr lang="en-US" dirty="0" err="1" smtClean="0"/>
              <a:t>Dask</a:t>
            </a:r>
            <a:endParaRPr lang="en-US" dirty="0"/>
          </a:p>
        </p:txBody>
      </p:sp>
      <p:pic>
        <p:nvPicPr>
          <p:cNvPr id="4" name="Content Placeholder 3" descr="Screen Shot 2016-04-05 at 1.20.38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698" b="-17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2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.compute()</a:t>
            </a:r>
            <a:endParaRPr lang="en-US" dirty="0"/>
          </a:p>
        </p:txBody>
      </p:sp>
      <p:pic>
        <p:nvPicPr>
          <p:cNvPr id="4" name="Content Placeholder 3" descr="Screen Shot 2016-04-05 at 1.21.58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26" b="-5026"/>
          <a:stretch>
            <a:fillRect/>
          </a:stretch>
        </p:blipFill>
        <p:spPr>
          <a:xfrm>
            <a:off x="838199" y="1825625"/>
            <a:ext cx="10731115" cy="3917002"/>
          </a:xfrm>
        </p:spPr>
      </p:pic>
    </p:spTree>
    <p:extLst>
      <p:ext uri="{BB962C8B-B14F-4D97-AF65-F5344CB8AC3E}">
        <p14:creationId xmlns:p14="http://schemas.microsoft.com/office/powerpoint/2010/main" val="36404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problem: Imagery is too high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imagery of rivers to track the flow of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jorquaq_Inun_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86526"/>
            <a:ext cx="9144000" cy="398609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24001" y="0"/>
            <a:ext cx="9144001" cy="1256632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Franklin Gothic Medium"/>
              <a:cs typeface="Franklin Gothic Medium"/>
            </a:endParaRPr>
          </a:p>
        </p:txBody>
      </p:sp>
      <p:pic>
        <p:nvPicPr>
          <p:cNvPr id="10" name="Picture 9" descr="Screen Shot 2014-10-30 at 4.06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253" y="1"/>
            <a:ext cx="2189748" cy="18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6954253" cy="1256631"/>
          </a:xfrm>
        </p:spPr>
        <p:txBody>
          <a:bodyPr>
            <a:normAutofit/>
          </a:bodyPr>
          <a:lstStyle/>
          <a:p>
            <a:r>
              <a:rPr lang="en-US" dirty="0" smtClean="0"/>
              <a:t>Inundation: One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0076644" y="968355"/>
            <a:ext cx="90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Google Inc.</a:t>
            </a:r>
          </a:p>
        </p:txBody>
      </p:sp>
    </p:spTree>
    <p:extLst>
      <p:ext uri="{BB962C8B-B14F-4D97-AF65-F5344CB8AC3E}">
        <p14:creationId xmlns:p14="http://schemas.microsoft.com/office/powerpoint/2010/main" val="24531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1" y="0"/>
            <a:ext cx="9144001" cy="1256632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30 at 4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253" y="1"/>
            <a:ext cx="2189748" cy="1898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076644" y="968355"/>
            <a:ext cx="90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Google Inc.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2486526"/>
            <a:ext cx="9143998" cy="398609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6954253" cy="1256631"/>
          </a:xfrm>
        </p:spPr>
        <p:txBody>
          <a:bodyPr>
            <a:normAutofit/>
          </a:bodyPr>
          <a:lstStyle/>
          <a:p>
            <a:r>
              <a:rPr lang="en-US" dirty="0" smtClean="0"/>
              <a:t>Inundation: Two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8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2486526"/>
            <a:ext cx="9143998" cy="39860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1" y="0"/>
            <a:ext cx="9144001" cy="1256632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Franklin Gothic Medium"/>
              <a:cs typeface="Franklin Gothic Medium"/>
            </a:endParaRPr>
          </a:p>
        </p:txBody>
      </p:sp>
      <p:pic>
        <p:nvPicPr>
          <p:cNvPr id="9" name="Picture 8" descr="Screen Shot 2014-10-30 at 4.06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253" y="1"/>
            <a:ext cx="2189748" cy="1898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10076644" y="968355"/>
            <a:ext cx="90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Google Inc.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6954253" cy="1256631"/>
          </a:xfrm>
        </p:spPr>
        <p:txBody>
          <a:bodyPr>
            <a:normAutofit/>
          </a:bodyPr>
          <a:lstStyle/>
          <a:p>
            <a:r>
              <a:rPr lang="en-US" dirty="0" smtClean="0"/>
              <a:t>Inundation: Six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30 at 4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789" y="295277"/>
            <a:ext cx="2189748" cy="189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2486526"/>
            <a:ext cx="9143998" cy="39860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1" y="0"/>
            <a:ext cx="9144001" cy="1256632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Franklin Gothic Medium"/>
              <a:cs typeface="Franklin Gothic Medium"/>
            </a:endParaRPr>
          </a:p>
        </p:txBody>
      </p:sp>
      <p:pic>
        <p:nvPicPr>
          <p:cNvPr id="8" name="Picture 7" descr="Screen Shot 2014-10-30 at 4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253" y="1"/>
            <a:ext cx="2189748" cy="1898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10076644" y="968355"/>
            <a:ext cx="90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Google Inc.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6954253" cy="1256631"/>
          </a:xfrm>
        </p:spPr>
        <p:txBody>
          <a:bodyPr>
            <a:normAutofit/>
          </a:bodyPr>
          <a:lstStyle/>
          <a:p>
            <a:r>
              <a:rPr lang="en-US" dirty="0" smtClean="0"/>
              <a:t>Inundation: 60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4-05 at 11.21.26 A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4" b="-904"/>
          <a:stretch>
            <a:fillRect/>
          </a:stretch>
        </p:blipFill>
        <p:spPr>
          <a:xfrm>
            <a:off x="0" y="0"/>
            <a:ext cx="12192000" cy="6968128"/>
          </a:xfrm>
        </p:spPr>
      </p:pic>
    </p:spTree>
    <p:extLst>
      <p:ext uri="{BB962C8B-B14F-4D97-AF65-F5344CB8AC3E}">
        <p14:creationId xmlns:p14="http://schemas.microsoft.com/office/powerpoint/2010/main" val="248317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even bigger data deluge is coming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228600" lvl="1">
              <a:spcBef>
                <a:spcPts val="1000"/>
              </a:spcBef>
            </a:pPr>
            <a:r>
              <a:rPr lang="en-US" dirty="0"/>
              <a:t> Google’s Terra Bella pushing the limit of this with HD video from </a:t>
            </a:r>
            <a:r>
              <a:rPr lang="en-US" dirty="0" smtClean="0"/>
              <a:t>space</a:t>
            </a:r>
            <a:endParaRPr lang="en-US" dirty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https://youtu.be/Bnv-UZa8AyI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way of doing it. </a:t>
            </a:r>
            <a:endParaRPr lang="en-US" dirty="0"/>
          </a:p>
        </p:txBody>
      </p:sp>
      <p:pic>
        <p:nvPicPr>
          <p:cNvPr id="4" name="Content Placeholder 3" descr="Screen Shot 2016-04-05 at 11.15.40 A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07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going to talk about 2 different approaches </a:t>
            </a:r>
          </a:p>
          <a:p>
            <a:pPr lvl="1"/>
            <a:r>
              <a:rPr lang="en-US" dirty="0" smtClean="0"/>
              <a:t>One in the cloud (Google Earth Engine)</a:t>
            </a:r>
          </a:p>
          <a:p>
            <a:pPr lvl="1"/>
            <a:r>
              <a:rPr lang="en-US" dirty="0" smtClean="0"/>
              <a:t>One on your own machine (</a:t>
            </a:r>
            <a:r>
              <a:rPr lang="en-US" dirty="0" err="1" smtClean="0"/>
              <a:t>Numpy</a:t>
            </a:r>
            <a:r>
              <a:rPr lang="en-US" dirty="0" smtClean="0"/>
              <a:t> + </a:t>
            </a:r>
            <a:r>
              <a:rPr lang="en-US" dirty="0" err="1" smtClean="0"/>
              <a:t>Dask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Two applications </a:t>
            </a:r>
          </a:p>
          <a:p>
            <a:pPr lvl="1"/>
            <a:r>
              <a:rPr lang="en-US" dirty="0" smtClean="0"/>
              <a:t>Monitoring rivers in Greenland (and by extension ice melt)</a:t>
            </a:r>
          </a:p>
          <a:p>
            <a:pPr lvl="1"/>
            <a:r>
              <a:rPr lang="en-US" dirty="0" smtClean="0"/>
              <a:t>Probability based estimates of how water flows through an ice sheet </a:t>
            </a:r>
          </a:p>
          <a:p>
            <a:r>
              <a:rPr lang="en-US" dirty="0" smtClean="0"/>
              <a:t>Largely about making things easier…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805" y="272510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Google Earth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9252" y="479684"/>
            <a:ext cx="10176691" cy="5772229"/>
          </a:xfrm>
        </p:spPr>
      </p:pic>
      <p:sp>
        <p:nvSpPr>
          <p:cNvPr id="5" name="TextBox 4"/>
          <p:cNvSpPr txBox="1"/>
          <p:nvPr/>
        </p:nvSpPr>
        <p:spPr>
          <a:xfrm>
            <a:off x="37080" y="6436579"/>
            <a:ext cx="343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www.eomf.ou.edu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53352" y="797899"/>
            <a:ext cx="412255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</a:rPr>
              <a:t>What is GEE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680" y="329783"/>
            <a:ext cx="8234039" cy="5892150"/>
          </a:xfrm>
        </p:spPr>
      </p:pic>
      <p:sp>
        <p:nvSpPr>
          <p:cNvPr id="6" name="TextBox 5"/>
          <p:cNvSpPr txBox="1"/>
          <p:nvPr/>
        </p:nvSpPr>
        <p:spPr>
          <a:xfrm>
            <a:off x="37080" y="6436579"/>
            <a:ext cx="343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www.eomf.ou.edu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582</Words>
  <Application>Microsoft Macintosh PowerPoint</Application>
  <PresentationFormat>Widescreen</PresentationFormat>
  <Paragraphs>94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Franklin Gothic Medium</vt:lpstr>
      <vt:lpstr>Office Theme</vt:lpstr>
      <vt:lpstr>IcyPy: Big data tools for satellite imagery</vt:lpstr>
      <vt:lpstr>A good problem: An abundance of satellite imagery</vt:lpstr>
      <vt:lpstr>PowerPoint Presentation</vt:lpstr>
      <vt:lpstr>An even bigger data deluge is coming</vt:lpstr>
      <vt:lpstr>Old way of doing it. </vt:lpstr>
      <vt:lpstr>Overview</vt:lpstr>
      <vt:lpstr>Google Earth Engine</vt:lpstr>
      <vt:lpstr>PowerPoint Presentation</vt:lpstr>
      <vt:lpstr>PowerPoint Presentation</vt:lpstr>
      <vt:lpstr>Google Earth Engine </vt:lpstr>
      <vt:lpstr>Global scale</vt:lpstr>
      <vt:lpstr>PowerPoint Presentation</vt:lpstr>
      <vt:lpstr>Basic unit is an image/image collection </vt:lpstr>
      <vt:lpstr>Functions mapped onto image collections </vt:lpstr>
      <vt:lpstr>Exporting</vt:lpstr>
      <vt:lpstr>Full version control</vt:lpstr>
      <vt:lpstr>Portable to other parts of the world</vt:lpstr>
      <vt:lpstr>Numpy + Dask </vt:lpstr>
      <vt:lpstr>One equation…</vt:lpstr>
      <vt:lpstr>Example Result</vt:lpstr>
      <vt:lpstr>Functions used </vt:lpstr>
      <vt:lpstr>Where I had to clip before, can use Dask</vt:lpstr>
      <vt:lpstr>.compute()</vt:lpstr>
      <vt:lpstr>Questions?</vt:lpstr>
      <vt:lpstr>A good problem: Imagery is too high resolution</vt:lpstr>
      <vt:lpstr>Inundation: One image</vt:lpstr>
      <vt:lpstr>Inundation: Two images</vt:lpstr>
      <vt:lpstr>Inundation: Six images</vt:lpstr>
      <vt:lpstr>Inundation: 60 images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IcePy</dc:title>
  <dc:subject/>
  <dc:creator>Benjamin Hudson</dc:creator>
  <cp:keywords/>
  <dc:description/>
  <cp:lastModifiedBy>Benjamin Hudson</cp:lastModifiedBy>
  <cp:revision>28</cp:revision>
  <dcterms:created xsi:type="dcterms:W3CDTF">2016-04-04T21:55:03Z</dcterms:created>
  <dcterms:modified xsi:type="dcterms:W3CDTF">2016-04-27T23:27:45Z</dcterms:modified>
  <cp:category/>
</cp:coreProperties>
</file>